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AA2D102-294F-4317-80A2-ACB027827577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1.  Percentage of LTC residents with UTI meeting the protocol signs and symptoms</a:t>
            </a:r>
          </a:p>
        </c:rich>
      </c:tx>
      <c:layout>
        <c:manualLayout>
          <c:xMode val="edge"/>
          <c:yMode val="edge"/>
          <c:x val="0.14839316041377182"/>
          <c:y val="2.4555507967361809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25988111780145"/>
          <c:y val="0.20223591297949681"/>
          <c:w val="0.82521489971346706"/>
          <c:h val="0.55688704166916414"/>
        </c:manualLayout>
      </c:layout>
      <c:lineChart>
        <c:grouping val="standard"/>
        <c:varyColors val="0"/>
        <c:ser>
          <c:idx val="0"/>
          <c:order val="0"/>
          <c:tx>
            <c:strRef>
              <c:f>'Run Charts'!$C$7</c:f>
              <c:strCache>
                <c:ptCount val="1"/>
                <c:pt idx="0">
                  <c:v>% residents meeting the protocol signs and symptoms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Charts'!$A$8:$A$14</c:f>
              <c:numCache>
                <c:formatCode>mmm\-yy</c:formatCode>
                <c:ptCount val="7"/>
                <c:pt idx="0" formatCode="[$-409]mmm\-yy;@">
                  <c:v>41214</c:v>
                </c:pt>
                <c:pt idx="1">
                  <c:v>41244</c:v>
                </c:pt>
                <c:pt idx="2">
                  <c:v>41275</c:v>
                </c:pt>
                <c:pt idx="3">
                  <c:v>41306</c:v>
                </c:pt>
                <c:pt idx="4">
                  <c:v>41334</c:v>
                </c:pt>
                <c:pt idx="5">
                  <c:v>41365</c:v>
                </c:pt>
                <c:pt idx="6">
                  <c:v>41395</c:v>
                </c:pt>
              </c:numCache>
            </c:numRef>
          </c:cat>
          <c:val>
            <c:numRef>
              <c:f>'Run Charts'!$C$8:$C$14</c:f>
              <c:numCache>
                <c:formatCode>0%</c:formatCode>
                <c:ptCount val="7"/>
                <c:pt idx="0">
                  <c:v>0.23076923076923078</c:v>
                </c:pt>
                <c:pt idx="1">
                  <c:v>0.18181818181818182</c:v>
                </c:pt>
                <c:pt idx="2">
                  <c:v>0.5</c:v>
                </c:pt>
                <c:pt idx="3">
                  <c:v>0.44444444444444442</c:v>
                </c:pt>
                <c:pt idx="4">
                  <c:v>0.66666666666666663</c:v>
                </c:pt>
                <c:pt idx="5">
                  <c:v>0.5</c:v>
                </c:pt>
                <c:pt idx="6">
                  <c:v>0.8571428571428571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0051328"/>
        <c:axId val="90054016"/>
      </c:lineChart>
      <c:dateAx>
        <c:axId val="90051328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0054016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900540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Percentage</a:t>
                </a:r>
              </a:p>
            </c:rich>
          </c:tx>
          <c:layout>
            <c:manualLayout>
              <c:xMode val="edge"/>
              <c:yMode val="edge"/>
              <c:x val="1.4245876532244749E-2"/>
              <c:y val="0.37806477119230386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005132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6790830945558741"/>
          <c:y val="0.90718562874251496"/>
          <c:w val="0.50429799426934097"/>
          <c:h val="6.5868263473053856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2. Facility UTI and urine testing rates among patients ≥ 70 years of age </a:t>
            </a:r>
          </a:p>
        </c:rich>
      </c:tx>
      <c:layout>
        <c:manualLayout>
          <c:xMode val="edge"/>
          <c:yMode val="edge"/>
          <c:x val="0.18974768555076746"/>
          <c:y val="3.480612684608453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337964004499434"/>
          <c:y val="0.17584013329481546"/>
          <c:w val="0.83094555873925502"/>
          <c:h val="0.53432835820895519"/>
        </c:manualLayout>
      </c:layout>
      <c:lineChart>
        <c:grouping val="standard"/>
        <c:varyColors val="0"/>
        <c:ser>
          <c:idx val="1"/>
          <c:order val="0"/>
          <c:tx>
            <c:strRef>
              <c:f>'Aggregate Data Table'!$H$10</c:f>
              <c:strCache>
                <c:ptCount val="1"/>
                <c:pt idx="0">
                  <c:v>Facility UTI rate per 10,000 resident days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'Aggregate Data Table'!$A$11:$A$22</c:f>
              <c:numCache>
                <c:formatCode>[$-409]mmm\-yy;@</c:formatCode>
                <c:ptCount val="12"/>
                <c:pt idx="0">
                  <c:v>41091</c:v>
                </c:pt>
                <c:pt idx="1">
                  <c:v>41122</c:v>
                </c:pt>
                <c:pt idx="2">
                  <c:v>41153</c:v>
                </c:pt>
                <c:pt idx="3">
                  <c:v>41183</c:v>
                </c:pt>
                <c:pt idx="4">
                  <c:v>41214</c:v>
                </c:pt>
                <c:pt idx="5">
                  <c:v>41244</c:v>
                </c:pt>
                <c:pt idx="6">
                  <c:v>41275</c:v>
                </c:pt>
                <c:pt idx="7">
                  <c:v>41306</c:v>
                </c:pt>
                <c:pt idx="8">
                  <c:v>41334</c:v>
                </c:pt>
                <c:pt idx="9">
                  <c:v>41377</c:v>
                </c:pt>
                <c:pt idx="10">
                  <c:v>41395</c:v>
                </c:pt>
                <c:pt idx="11">
                  <c:v>41426</c:v>
                </c:pt>
              </c:numCache>
            </c:numRef>
          </c:cat>
          <c:val>
            <c:numRef>
              <c:f>'Aggregate Data Table'!$H$11:$H$22</c:f>
              <c:numCache>
                <c:formatCode>0.00</c:formatCode>
                <c:ptCount val="12"/>
                <c:pt idx="0">
                  <c:v>28.295213393067677</c:v>
                </c:pt>
                <c:pt idx="1">
                  <c:v>9.3174935942231532</c:v>
                </c:pt>
                <c:pt idx="2">
                  <c:v>26.066350710900473</c:v>
                </c:pt>
                <c:pt idx="3">
                  <c:v>13.686131386861314</c:v>
                </c:pt>
                <c:pt idx="4">
                  <c:v>18.779342723004696</c:v>
                </c:pt>
                <c:pt idx="5">
                  <c:v>20.809248554913296</c:v>
                </c:pt>
                <c:pt idx="6">
                  <c:v>13.74255611543747</c:v>
                </c:pt>
                <c:pt idx="7">
                  <c:v>10.183299389002036</c:v>
                </c:pt>
                <c:pt idx="8">
                  <c:v>28.017744571561991</c:v>
                </c:pt>
                <c:pt idx="9">
                  <c:v>14.354066985645932</c:v>
                </c:pt>
                <c:pt idx="10">
                  <c:v>16.099356025758969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'Aggregate Data Table'!$I$10</c:f>
              <c:strCache>
                <c:ptCount val="1"/>
                <c:pt idx="0">
                  <c:v>Urine cultures performered per 10,000 resident days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dLbls>
            <c:delete val="1"/>
          </c:dLbls>
          <c:val>
            <c:numRef>
              <c:f>'Aggregate Data Table'!$I$11:$I$22</c:f>
              <c:numCache>
                <c:formatCode>General</c:formatCode>
                <c:ptCount val="12"/>
                <c:pt idx="0">
                  <c:v>51.874557887290734</c:v>
                </c:pt>
                <c:pt idx="1">
                  <c:v>23.293733985557882</c:v>
                </c:pt>
                <c:pt idx="2">
                  <c:v>37.914691943127963</c:v>
                </c:pt>
                <c:pt idx="3">
                  <c:v>20.529197080291972</c:v>
                </c:pt>
                <c:pt idx="4">
                  <c:v>30.516431924882632</c:v>
                </c:pt>
                <c:pt idx="5">
                  <c:v>25.433526011560694</c:v>
                </c:pt>
                <c:pt idx="6">
                  <c:v>27.48511223087494</c:v>
                </c:pt>
                <c:pt idx="7">
                  <c:v>22.912423625254579</c:v>
                </c:pt>
                <c:pt idx="8">
                  <c:v>35.022180714452489</c:v>
                </c:pt>
                <c:pt idx="9">
                  <c:v>23.923444976076556</c:v>
                </c:pt>
                <c:pt idx="10">
                  <c:v>25.298988040478381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8108032"/>
        <c:axId val="148109952"/>
      </c:lineChart>
      <c:dateAx>
        <c:axId val="148108032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8109952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14810995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UTI and Urine Testing Rates</a:t>
                </a:r>
              </a:p>
            </c:rich>
          </c:tx>
          <c:layout>
            <c:manualLayout>
              <c:xMode val="edge"/>
              <c:yMode val="edge"/>
              <c:x val="1.8160667416572927E-2"/>
              <c:y val="0.13794099600142767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81080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0171919770773637E-2"/>
          <c:y val="0.91044776119402981"/>
          <c:w val="0.93266475644699143"/>
          <c:h val="7.1641791044776082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4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1.  Rates of   ED visitors ≥ 70 years of age with diagnosis of UTI and signs and symptoms </a:t>
            </a:r>
          </a:p>
        </c:rich>
      </c:tx>
      <c:layout>
        <c:manualLayout>
          <c:xMode val="edge"/>
          <c:yMode val="edge"/>
          <c:x val="0.10546894882368138"/>
          <c:y val="3.385416666666666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712954862123715"/>
          <c:y val="0.17340211783871842"/>
          <c:w val="0.84690208204909756"/>
          <c:h val="0.55989725722569073"/>
        </c:manualLayout>
      </c:layout>
      <c:lineChart>
        <c:grouping val="standard"/>
        <c:varyColors val="0"/>
        <c:ser>
          <c:idx val="0"/>
          <c:order val="0"/>
          <c:tx>
            <c:strRef>
              <c:f>'[Harrington+rev.+20MAY2013(1).xls]Run Charts'!$C$7</c:f>
              <c:strCache>
                <c:ptCount val="1"/>
                <c:pt idx="0">
                  <c:v>% patients with specfic signs and symptoms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'[Harrington+rev.+20MAY2013(1).xls]Run Charts'!$A$8:$A$14</c:f>
              <c:numCache>
                <c:formatCode>mmm\-yy</c:formatCode>
                <c:ptCount val="7"/>
                <c:pt idx="0" formatCode="[$-409]mmm\-yy;@">
                  <c:v>41214</c:v>
                </c:pt>
                <c:pt idx="1">
                  <c:v>41244</c:v>
                </c:pt>
                <c:pt idx="2">
                  <c:v>41275</c:v>
                </c:pt>
                <c:pt idx="3">
                  <c:v>41306</c:v>
                </c:pt>
                <c:pt idx="4">
                  <c:v>41334</c:v>
                </c:pt>
                <c:pt idx="5">
                  <c:v>41365</c:v>
                </c:pt>
                <c:pt idx="6">
                  <c:v>41395</c:v>
                </c:pt>
              </c:numCache>
            </c:numRef>
          </c:cat>
          <c:val>
            <c:numRef>
              <c:f>'[Harrington+rev.+20MAY2013(1).xls]Run Charts'!$C$8:$C$14</c:f>
              <c:numCache>
                <c:formatCode>General</c:formatCode>
                <c:ptCount val="7"/>
                <c:pt idx="0">
                  <c:v>0.5714285714285714</c:v>
                </c:pt>
                <c:pt idx="1">
                  <c:v>0.4</c:v>
                </c:pt>
                <c:pt idx="2">
                  <c:v>0.5</c:v>
                </c:pt>
                <c:pt idx="3">
                  <c:v>0.55555555555555558</c:v>
                </c:pt>
                <c:pt idx="4">
                  <c:v>0.5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'[Harrington+rev.+20MAY2013(1).xls]Run Charts'!$E$7</c:f>
              <c:strCache>
                <c:ptCount val="1"/>
                <c:pt idx="0">
                  <c:v>% patients with ≥1 non-specific signs or symptoms in the absence of specific symptoms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'[Harrington+rev.+20MAY2013(1).xls]Run Charts'!$A$8:$A$14</c:f>
              <c:numCache>
                <c:formatCode>mmm\-yy</c:formatCode>
                <c:ptCount val="7"/>
                <c:pt idx="0" formatCode="[$-409]mmm\-yy;@">
                  <c:v>41214</c:v>
                </c:pt>
                <c:pt idx="1">
                  <c:v>41244</c:v>
                </c:pt>
                <c:pt idx="2">
                  <c:v>41275</c:v>
                </c:pt>
                <c:pt idx="3">
                  <c:v>41306</c:v>
                </c:pt>
                <c:pt idx="4">
                  <c:v>41334</c:v>
                </c:pt>
                <c:pt idx="5">
                  <c:v>41365</c:v>
                </c:pt>
                <c:pt idx="6">
                  <c:v>41395</c:v>
                </c:pt>
              </c:numCache>
            </c:numRef>
          </c:cat>
          <c:val>
            <c:numRef>
              <c:f>'[Harrington+rev.+20MAY2013(1).xls]Run Charts'!$E$8:$E$14</c:f>
              <c:numCache>
                <c:formatCode>General</c:formatCode>
                <c:ptCount val="7"/>
                <c:pt idx="0">
                  <c:v>0.14285714285714285</c:v>
                </c:pt>
                <c:pt idx="1">
                  <c:v>0.2</c:v>
                </c:pt>
                <c:pt idx="2">
                  <c:v>0.5</c:v>
                </c:pt>
                <c:pt idx="3">
                  <c:v>0.55555555555555558</c:v>
                </c:pt>
                <c:pt idx="4">
                  <c:v>0.5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0647808"/>
        <c:axId val="160657792"/>
      </c:lineChart>
      <c:dateAx>
        <c:axId val="160647808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60657792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160657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60647808"/>
        <c:crosses val="autoZero"/>
        <c:crossBetween val="between"/>
        <c:majorUnit val="0.25"/>
        <c:minorUnit val="0.0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0753341433778859E-3"/>
          <c:y val="0.86458333333333337"/>
          <c:w val="0.9027946537059538"/>
          <c:h val="0.1171875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9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5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2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9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9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6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2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0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21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7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9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49BF3-3F2C-49A5-94EE-8F89311993DC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46DA6-51D1-471F-9971-8847DDE49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3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cid:image010.jpg@01CD1D3C.9E9EC160" TargetMode="External"/><Relationship Id="rId7" Type="http://schemas.openxmlformats.org/officeDocument/2006/relationships/image" Target="cid:image011.jpg@01CD1D3C.9E9EC16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cid:image012.jpg@01CD1D3C.9E9EC160" TargetMode="External"/><Relationship Id="rId4" Type="http://schemas.openxmlformats.org/officeDocument/2006/relationships/image" Target="../media/image2.jpeg"/><Relationship Id="rId9" Type="http://schemas.openxmlformats.org/officeDocument/2006/relationships/image" Target="cid:image009.jpg@01CD1D3C.9E9EC16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036" y="1828800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Improving Evaluation &amp; Treatment of UTI in the Elderly: 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Cross-Continuum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pproach to Antibiotic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tewardship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Southbridge Rehabilitation and HealthCare Center And Harrington Memorial Hospital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1" descr="cid:image010.jpg@01CD1D3C.9E9EC16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32" y="381000"/>
            <a:ext cx="20367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New Masspro Logo black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33400"/>
            <a:ext cx="14938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id:image011.jpg@01CD1D3C.9E9EC160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8" y="5734903"/>
            <a:ext cx="6858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image014"/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08" y="5715000"/>
            <a:ext cx="9271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43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Goals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68" y="914400"/>
            <a:ext cx="8229600" cy="4525963"/>
          </a:xfrm>
        </p:spPr>
        <p:txBody>
          <a:bodyPr/>
          <a:lstStyle/>
          <a:p>
            <a:r>
              <a:rPr lang="en-US" sz="2800" dirty="0" smtClean="0"/>
              <a:t>Educate Licensed Nurses, MD’s and family members on ASB, UTI’s and Antibiotics</a:t>
            </a:r>
          </a:p>
          <a:p>
            <a:r>
              <a:rPr lang="en-US" sz="2800" dirty="0" smtClean="0"/>
              <a:t>Reduce </a:t>
            </a:r>
            <a:r>
              <a:rPr lang="en-US" sz="2800" dirty="0"/>
              <a:t>u</a:t>
            </a:r>
            <a:r>
              <a:rPr lang="en-US" sz="2800" dirty="0" smtClean="0"/>
              <a:t>nnecessary antibiotic use </a:t>
            </a:r>
          </a:p>
          <a:p>
            <a:r>
              <a:rPr lang="en-US" sz="2800" dirty="0"/>
              <a:t>J</a:t>
            </a:r>
            <a:r>
              <a:rPr lang="en-US" sz="2800" dirty="0" smtClean="0"/>
              <a:t>oint collaboration between our facilities to facilitate change </a:t>
            </a:r>
          </a:p>
          <a:p>
            <a:r>
              <a:rPr lang="en-US" sz="2800" dirty="0" smtClean="0"/>
              <a:t>Create a culture change</a:t>
            </a:r>
          </a:p>
          <a:p>
            <a:pPr lvl="1"/>
            <a:r>
              <a:rPr lang="en-US" sz="2400" dirty="0" smtClean="0"/>
              <a:t>Mental Status change does not always mean UTI</a:t>
            </a:r>
          </a:p>
          <a:p>
            <a:pPr lvl="1"/>
            <a:r>
              <a:rPr lang="en-US" sz="2400" dirty="0" smtClean="0"/>
              <a:t>Not treating does not mean Do Nothing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4876800"/>
            <a:ext cx="8229600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“Don’t just do something – stand there!”</a:t>
            </a:r>
          </a:p>
        </p:txBody>
      </p:sp>
    </p:spTree>
    <p:extLst>
      <p:ext uri="{BB962C8B-B14F-4D97-AF65-F5344CB8AC3E}">
        <p14:creationId xmlns:p14="http://schemas.microsoft.com/office/powerpoint/2010/main" val="1297094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it is Going at Southbridge Rehabilitation and HealthCare Center 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313253"/>
              </p:ext>
            </p:extLst>
          </p:nvPr>
        </p:nvGraphicFramePr>
        <p:xfrm>
          <a:off x="1752600" y="1600200"/>
          <a:ext cx="5181600" cy="227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854941"/>
              </p:ext>
            </p:extLst>
          </p:nvPr>
        </p:nvGraphicFramePr>
        <p:xfrm>
          <a:off x="1676400" y="4191000"/>
          <a:ext cx="5334000" cy="220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173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What we did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762000"/>
            <a:ext cx="8305800" cy="5715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Medical Director attended the UTI conference and participated in the education process</a:t>
            </a:r>
          </a:p>
          <a:p>
            <a:r>
              <a:rPr lang="en-US" sz="2800" dirty="0" smtClean="0"/>
              <a:t>Educated and facilitated culture change within the facility with help from the Medical Director, Nursing Management Team, Staff Development/ Infection Control and frontline Licensed Nurses </a:t>
            </a:r>
          </a:p>
          <a:p>
            <a:r>
              <a:rPr lang="en-US" sz="2800" dirty="0" smtClean="0"/>
              <a:t>Had an educated discussion with psychiatrist about reducing orders for routine UA+CS during psychiatric evaluations</a:t>
            </a:r>
          </a:p>
          <a:p>
            <a:r>
              <a:rPr lang="en-US" sz="2800" dirty="0" smtClean="0"/>
              <a:t>Created an easy to use form for Licensed Nurses using the </a:t>
            </a:r>
            <a:r>
              <a:rPr lang="en-US" sz="2800" dirty="0" err="1" smtClean="0"/>
              <a:t>McGeer's</a:t>
            </a:r>
            <a:r>
              <a:rPr lang="en-US" sz="2800" dirty="0" smtClean="0"/>
              <a:t> Criteria and Interact UTI Care Pathway </a:t>
            </a:r>
          </a:p>
          <a:p>
            <a:r>
              <a:rPr lang="en-US" sz="2800" dirty="0" smtClean="0"/>
              <a:t>Worked with Harrington Hospital to collectively reach our goals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159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318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is it going at Harrington Hospital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8" y="3810000"/>
            <a:ext cx="565358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49388"/>
              </p:ext>
            </p:extLst>
          </p:nvPr>
        </p:nvGraphicFramePr>
        <p:xfrm>
          <a:off x="1600198" y="1295400"/>
          <a:ext cx="5653585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0980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427038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What Seemed to Matter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SRHCC’s Medical Director was committed to this project and being involved in the culture change. He is also a physician at Harrington Hospital and a PCP in the community. His unique relationship with both the facilities helped to facilitate collaboration and bring positive results. Since January 2013 we have not sent a resident to the ER with UTI symptoms and no resident has transferred from our facility to the ER at Harrington and quickly returned with the diagnosis of a UTI</a:t>
            </a:r>
          </a:p>
          <a:p>
            <a:r>
              <a:rPr lang="en-US" dirty="0" smtClean="0"/>
              <a:t>Education and empowering the Licensed Nurses to monitor before we treat has also had a large impact on the results of the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38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347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Improving Evaluation &amp; Treatment of UTI in the Elderly:  A Cross-Continuum Approach to Antibiotic Stewardship</vt:lpstr>
      <vt:lpstr>Goals </vt:lpstr>
      <vt:lpstr>How it is Going at Southbridge Rehabilitation and HealthCare Center </vt:lpstr>
      <vt:lpstr>What we did</vt:lpstr>
      <vt:lpstr>How is it going at Harrington Hospital</vt:lpstr>
      <vt:lpstr>What Seemed to Matter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Evaluation &amp; Treatment of UTI in the Elderly:  A cross- continuum approach to antibiotic stewardship</dc:title>
  <dc:creator>McCue, Tara</dc:creator>
  <cp:lastModifiedBy>Administrator</cp:lastModifiedBy>
  <cp:revision>15</cp:revision>
  <dcterms:created xsi:type="dcterms:W3CDTF">2013-06-06T12:02:03Z</dcterms:created>
  <dcterms:modified xsi:type="dcterms:W3CDTF">2013-06-14T15:30:44Z</dcterms:modified>
</cp:coreProperties>
</file>